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8.2 Cell Reproduction and Growth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/>
          <a:lstStyle/>
          <a:p>
            <a:r>
              <a:rPr lang="en-US" dirty="0" smtClean="0"/>
              <a:t>First and longest phase of division</a:t>
            </a:r>
          </a:p>
          <a:p>
            <a:endParaRPr lang="en-US" sz="800" dirty="0" smtClean="0"/>
          </a:p>
          <a:p>
            <a:r>
              <a:rPr lang="en-US" dirty="0" smtClean="0"/>
              <a:t>Chromatin coils into chromosomes</a:t>
            </a:r>
          </a:p>
          <a:p>
            <a:endParaRPr lang="en-US" sz="800" dirty="0" smtClean="0"/>
          </a:p>
          <a:p>
            <a:r>
              <a:rPr lang="en-US" dirty="0" smtClean="0"/>
              <a:t>Sister chromatid (exact copies of a chromosome) attached by a centromere</a:t>
            </a:r>
          </a:p>
          <a:p>
            <a:endParaRPr lang="en-US" sz="800" dirty="0" smtClean="0"/>
          </a:p>
          <a:p>
            <a:r>
              <a:rPr lang="en-US" dirty="0" smtClean="0"/>
              <a:t>Nuclear envelope disintegrates</a:t>
            </a:r>
          </a:p>
          <a:p>
            <a:endParaRPr lang="en-US" sz="800" dirty="0" smtClean="0"/>
          </a:p>
          <a:p>
            <a:r>
              <a:rPr lang="en-US" dirty="0" err="1" smtClean="0"/>
              <a:t>Centrioles</a:t>
            </a:r>
            <a:r>
              <a:rPr lang="en-US" dirty="0" smtClean="0"/>
              <a:t> migrate (animal)/ </a:t>
            </a:r>
          </a:p>
          <a:p>
            <a:pPr>
              <a:buNone/>
            </a:pPr>
            <a:r>
              <a:rPr lang="en-US" dirty="0" smtClean="0"/>
              <a:t>	spindle forms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hromos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15" y="0"/>
            <a:ext cx="2267785" cy="2286000"/>
          </a:xfrm>
          <a:prstGeom prst="rect">
            <a:avLst/>
          </a:prstGeom>
        </p:spPr>
      </p:pic>
      <p:pic>
        <p:nvPicPr>
          <p:cNvPr id="5" name="Picture 4" descr="mitosis-proph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9102" y="4070350"/>
            <a:ext cx="2834898" cy="278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Second and shortest phase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Chromosomes align on the metaphase plate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Spindle fibers attach to each sister chromatid</a:t>
            </a:r>
          </a:p>
          <a:p>
            <a:endParaRPr lang="en-US" dirty="0"/>
          </a:p>
        </p:txBody>
      </p:sp>
      <p:pic>
        <p:nvPicPr>
          <p:cNvPr id="4" name="Picture 3" descr="mitosis-metaph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3048000" cy="29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Third phase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Spindle fibers pull sister chromatid apart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Chromatid are now chromosomes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Centromere breaks apart</a:t>
            </a:r>
            <a:endParaRPr lang="en-US" dirty="0"/>
          </a:p>
        </p:txBody>
      </p:sp>
      <p:pic>
        <p:nvPicPr>
          <p:cNvPr id="4" name="Picture 3" descr="mitosis-anaph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0"/>
            <a:ext cx="2971800" cy="29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Final division phase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Chromosomes reach opposite ends of the cell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Spindle breaks down /chromosomes uncoil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Nuclear envelope forms around chromosomes</a:t>
            </a:r>
            <a:endParaRPr lang="en-US" dirty="0"/>
          </a:p>
        </p:txBody>
      </p:sp>
      <p:pic>
        <p:nvPicPr>
          <p:cNvPr id="4" name="Picture 3" descr="mitosis-teloph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9100" y="0"/>
            <a:ext cx="4914900" cy="2938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Division of the Cytoplasm</a:t>
            </a:r>
          </a:p>
          <a:p>
            <a:r>
              <a:rPr lang="en-US" dirty="0" smtClean="0"/>
              <a:t>Plants</a:t>
            </a:r>
          </a:p>
          <a:p>
            <a:pPr lvl="1"/>
            <a:r>
              <a:rPr lang="en-US" dirty="0" smtClean="0"/>
              <a:t>form a cell plate </a:t>
            </a:r>
            <a:r>
              <a:rPr lang="en-US" dirty="0" smtClean="0">
                <a:sym typeface="Wingdings" pitchFamily="2" charset="2"/>
              </a:rPr>
              <a:t> cell wall</a:t>
            </a:r>
          </a:p>
          <a:p>
            <a:r>
              <a:rPr lang="en-US" dirty="0" smtClean="0">
                <a:sym typeface="Wingdings" pitchFamily="2" charset="2"/>
              </a:rPr>
              <a:t>Animals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cleavage furrow- plasma membrane pinches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identical nuclei </a:t>
            </a:r>
            <a:r>
              <a:rPr lang="en-US" dirty="0" smtClean="0">
                <a:sym typeface="Wingdings" pitchFamily="2" charset="2"/>
              </a:rPr>
              <a:t> cells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Unicellular- remain as single cells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Multicellular</a:t>
            </a:r>
            <a:r>
              <a:rPr lang="en-US" dirty="0" smtClean="0">
                <a:sym typeface="Wingdings" pitchFamily="2" charset="2"/>
              </a:rPr>
              <a:t>-  groups of cells working together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Tissue Organ Organ System Organism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 Control of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Enzymes promote or inhibit cell division</a:t>
            </a:r>
          </a:p>
          <a:p>
            <a:pPr lvl="1"/>
            <a:r>
              <a:rPr lang="en-US" dirty="0" smtClean="0"/>
              <a:t>Directed by genes (growth hormone)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Gene- segment of DNA controlling protein production</a:t>
            </a:r>
          </a:p>
          <a:p>
            <a:pPr lvl="1"/>
            <a:r>
              <a:rPr lang="en-US" dirty="0" smtClean="0"/>
              <a:t>Eye color (controls protein for blue or brown)</a:t>
            </a:r>
          </a:p>
          <a:p>
            <a:pPr lvl="1"/>
            <a:r>
              <a:rPr lang="en-US" dirty="0" smtClean="0"/>
              <a:t>Skin color (controls level of melanin)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When cells touch, they stop dividing</a:t>
            </a:r>
          </a:p>
          <a:p>
            <a:endParaRPr lang="en-US" dirty="0" smtClean="0"/>
          </a:p>
          <a:p>
            <a:r>
              <a:rPr lang="en-US" dirty="0" smtClean="0"/>
              <a:t>Form a layer, not a pile of cells</a:t>
            </a:r>
            <a:endParaRPr lang="en-US" dirty="0"/>
          </a:p>
        </p:txBody>
      </p:sp>
      <p:pic>
        <p:nvPicPr>
          <p:cNvPr id="4" name="Picture 3" descr="keloid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9088" y="2912554"/>
            <a:ext cx="2724912" cy="394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Uncontrolled division of cells</a:t>
            </a:r>
          </a:p>
          <a:p>
            <a:endParaRPr lang="en-US" dirty="0" smtClean="0"/>
          </a:p>
          <a:p>
            <a:r>
              <a:rPr lang="en-US" dirty="0" smtClean="0"/>
              <a:t>Tumors:</a:t>
            </a:r>
          </a:p>
          <a:p>
            <a:pPr lvl="1"/>
            <a:r>
              <a:rPr lang="en-US" dirty="0" smtClean="0"/>
              <a:t>Malignant (cancerous)</a:t>
            </a:r>
          </a:p>
          <a:p>
            <a:pPr lvl="1"/>
            <a:r>
              <a:rPr lang="en-US" dirty="0" smtClean="0"/>
              <a:t>Benign (stops growing)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Metastasis- spreading of cancer through body</a:t>
            </a:r>
          </a:p>
          <a:p>
            <a:pPr lvl="1"/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 descr="ThLungCancer-Tabl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4432" y="1600200"/>
            <a:ext cx="263956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</a:t>
            </a:r>
          </a:p>
          <a:p>
            <a:pPr lvl="1"/>
            <a:r>
              <a:rPr lang="en-US" dirty="0" smtClean="0"/>
              <a:t>Runs in the family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Smoke, pollution, radiation</a:t>
            </a:r>
            <a:endParaRPr lang="en-US" dirty="0"/>
          </a:p>
        </p:txBody>
      </p:sp>
      <p:pic>
        <p:nvPicPr>
          <p:cNvPr id="4" name="Picture 3" descr="thyroid-cancer-retros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143000"/>
            <a:ext cx="3810000" cy="2857500"/>
          </a:xfrm>
          <a:prstGeom prst="rect">
            <a:avLst/>
          </a:prstGeom>
        </p:spPr>
      </p:pic>
      <p:pic>
        <p:nvPicPr>
          <p:cNvPr id="5" name="Picture 4" descr="leukem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114800"/>
            <a:ext cx="3581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organisms come from one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Largest:	Ostrich Egg</a:t>
            </a:r>
          </a:p>
          <a:p>
            <a:r>
              <a:rPr lang="en-US" dirty="0" smtClean="0"/>
              <a:t>Smallest: Red Blood Cell</a:t>
            </a:r>
          </a:p>
          <a:p>
            <a:r>
              <a:rPr lang="en-US" dirty="0" smtClean="0"/>
              <a:t>Longest: Nerve Cell </a:t>
            </a:r>
            <a:endParaRPr lang="en-US" dirty="0"/>
          </a:p>
        </p:txBody>
      </p:sp>
      <p:pic>
        <p:nvPicPr>
          <p:cNvPr id="4" name="Picture 3" descr="ostriche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371600"/>
            <a:ext cx="2590800" cy="3454400"/>
          </a:xfrm>
          <a:prstGeom prst="rect">
            <a:avLst/>
          </a:prstGeom>
        </p:spPr>
      </p:pic>
      <p:pic>
        <p:nvPicPr>
          <p:cNvPr id="5" name="Picture 4" descr="red-blood-cell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962400"/>
            <a:ext cx="2667000" cy="2667000"/>
          </a:xfrm>
          <a:prstGeom prst="rect">
            <a:avLst/>
          </a:prstGeom>
        </p:spPr>
      </p:pic>
      <p:pic>
        <p:nvPicPr>
          <p:cNvPr id="6" name="Picture 5" descr="nerveCe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962400"/>
            <a:ext cx="231648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Carcinomas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internal or external coverings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Sarcomas- bone or muscle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Leukemia- blood or bone marrow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Lymphomas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spleen and lymph nodes</a:t>
            </a:r>
            <a:endParaRPr lang="en-US" dirty="0"/>
          </a:p>
        </p:txBody>
      </p:sp>
      <p:pic>
        <p:nvPicPr>
          <p:cNvPr id="4" name="Picture 3" descr="skin_canc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0"/>
            <a:ext cx="2895600" cy="1752600"/>
          </a:xfrm>
          <a:prstGeom prst="rect">
            <a:avLst/>
          </a:prstGeom>
        </p:spPr>
      </p:pic>
      <p:pic>
        <p:nvPicPr>
          <p:cNvPr id="5" name="Picture 4" descr="Colorectal_canc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1" y="1752600"/>
            <a:ext cx="2514600" cy="2514600"/>
          </a:xfrm>
          <a:prstGeom prst="rect">
            <a:avLst/>
          </a:prstGeom>
        </p:spPr>
      </p:pic>
      <p:pic>
        <p:nvPicPr>
          <p:cNvPr id="6" name="Picture 5" descr="leukemiaa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559808"/>
            <a:ext cx="2209800" cy="229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Skin</a:t>
            </a:r>
            <a:endParaRPr lang="en-US" dirty="0"/>
          </a:p>
        </p:txBody>
      </p:sp>
      <p:pic>
        <p:nvPicPr>
          <p:cNvPr id="4" name="Content Placeholder 3" descr="FinoBitungBurns-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600200"/>
            <a:ext cx="2628900" cy="43771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cells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cell: </a:t>
            </a:r>
          </a:p>
          <a:p>
            <a:pPr lvl="1"/>
            <a:r>
              <a:rPr lang="en-US" dirty="0" smtClean="0"/>
              <a:t>Asexual Reproduction</a:t>
            </a:r>
          </a:p>
          <a:p>
            <a:pPr lvl="1"/>
            <a:r>
              <a:rPr lang="en-US" dirty="0" smtClean="0"/>
              <a:t>Exact copy of the cell</a:t>
            </a:r>
          </a:p>
          <a:p>
            <a:r>
              <a:rPr lang="en-US" dirty="0" smtClean="0"/>
              <a:t>A combination of cells:</a:t>
            </a:r>
          </a:p>
          <a:p>
            <a:pPr lvl="1"/>
            <a:r>
              <a:rPr lang="en-US" dirty="0" smtClean="0"/>
              <a:t>Sexual Reproduction</a:t>
            </a:r>
          </a:p>
          <a:p>
            <a:pPr lvl="1"/>
            <a:r>
              <a:rPr lang="en-US" dirty="0" smtClean="0"/>
              <a:t>Male and Female sex cells combine </a:t>
            </a:r>
          </a:p>
          <a:p>
            <a:pPr lvl="1"/>
            <a:r>
              <a:rPr lang="en-US" dirty="0" smtClean="0"/>
              <a:t>Genes of both parents determine traits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Size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0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Enough surface area to let materials in and out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Diffusion takes time to reach all organelles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In: water, glucose, oxygen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Out: water, urea, carbon dioxide</a:t>
            </a:r>
          </a:p>
          <a:p>
            <a:pPr lvl="1">
              <a:spcAft>
                <a:spcPts val="600"/>
              </a:spcAft>
            </a:pPr>
            <a:endParaRPr lang="en-US" sz="10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Function:  Depends on the type of cell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Ex: nerves (long), RBCs (small)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cells divide?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divide faster than others</a:t>
            </a:r>
          </a:p>
          <a:p>
            <a:pPr lvl="1"/>
            <a:r>
              <a:rPr lang="en-US" dirty="0" smtClean="0"/>
              <a:t>Skin cells:  25 million/sec. (created and destroyed)</a:t>
            </a:r>
          </a:p>
          <a:p>
            <a:pPr lvl="1"/>
            <a:r>
              <a:rPr lang="en-US" dirty="0" smtClean="0"/>
              <a:t>Bones?</a:t>
            </a:r>
          </a:p>
          <a:p>
            <a:pPr lvl="1"/>
            <a:r>
              <a:rPr lang="en-US" dirty="0" smtClean="0"/>
              <a:t>Nerves?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Growing: more created than destroyed</a:t>
            </a:r>
          </a:p>
          <a:p>
            <a:pPr lvl="1"/>
            <a:r>
              <a:rPr lang="en-US" dirty="0" smtClean="0"/>
              <a:t>Repair: Getting cut (bleeding), bruises, sick</a:t>
            </a:r>
            <a:endParaRPr lang="en-US" dirty="0"/>
          </a:p>
        </p:txBody>
      </p:sp>
      <p:pic>
        <p:nvPicPr>
          <p:cNvPr id="4" name="Picture 3" descr="skinc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667000"/>
            <a:ext cx="1600200" cy="2042160"/>
          </a:xfrm>
          <a:prstGeom prst="rect">
            <a:avLst/>
          </a:prstGeom>
        </p:spPr>
      </p:pic>
      <p:pic>
        <p:nvPicPr>
          <p:cNvPr id="5" name="Picture 4" descr="bonece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666999"/>
            <a:ext cx="2743200" cy="2017059"/>
          </a:xfrm>
          <a:prstGeom prst="rect">
            <a:avLst/>
          </a:prstGeom>
        </p:spPr>
      </p:pic>
      <p:pic>
        <p:nvPicPr>
          <p:cNvPr id="6" name="Picture 5" descr="nerveCe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2667000"/>
            <a:ext cx="20574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Chromatin coils into chromosomes during cell division (mitosis)</a:t>
            </a:r>
          </a:p>
          <a:p>
            <a:r>
              <a:rPr lang="en-US" dirty="0" smtClean="0"/>
              <a:t>Chromosomes carry the genetic info. (DNA)</a:t>
            </a:r>
          </a:p>
          <a:p>
            <a:pPr lvl="1"/>
            <a:r>
              <a:rPr lang="en-US" dirty="0" smtClean="0"/>
              <a:t>DNA </a:t>
            </a:r>
            <a:r>
              <a:rPr lang="en-US" dirty="0" smtClean="0">
                <a:sym typeface="Wingdings" pitchFamily="2" charset="2"/>
              </a:rPr>
              <a:t> Chromatin  Chromosomes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Humans have 46 chromosomes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Do our cells reproduce sexually or asexually?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Sequence of growth and division of a cell</a:t>
            </a:r>
          </a:p>
          <a:p>
            <a:pPr lvl="1">
              <a:lnSpc>
                <a:spcPct val="200000"/>
              </a:lnSpc>
            </a:pPr>
            <a:r>
              <a:rPr lang="en-US" dirty="0" err="1" smtClean="0"/>
              <a:t>Interphase</a:t>
            </a:r>
            <a:r>
              <a:rPr lang="en-US" dirty="0" smtClean="0"/>
              <a:t> – growth phase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Mitosis- division phase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3 parts:</a:t>
            </a:r>
          </a:p>
          <a:p>
            <a:pPr lvl="1">
              <a:lnSpc>
                <a:spcPct val="200000"/>
              </a:lnSpc>
            </a:pPr>
            <a:r>
              <a:rPr lang="en-US" sz="3000" dirty="0" smtClean="0"/>
              <a:t>Growth in size</a:t>
            </a:r>
          </a:p>
          <a:p>
            <a:pPr lvl="1">
              <a:lnSpc>
                <a:spcPct val="200000"/>
              </a:lnSpc>
            </a:pPr>
            <a:r>
              <a:rPr lang="en-US" sz="3000" dirty="0" smtClean="0"/>
              <a:t>DNA Synthesis- copies its genetic material</a:t>
            </a:r>
          </a:p>
          <a:p>
            <a:pPr lvl="1">
              <a:lnSpc>
                <a:spcPct val="200000"/>
              </a:lnSpc>
            </a:pPr>
            <a:r>
              <a:rPr lang="en-US" sz="3000" dirty="0" smtClean="0"/>
              <a:t>Growth period- prepares for division (protein)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Mitosis- 4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Cell division is continuous (phases blend)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PMAT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Prophase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Metaphase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Anaphase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Telophase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543</TotalTime>
  <Words>492</Words>
  <Application>Microsoft Office PowerPoint</Application>
  <PresentationFormat>On-screen Show (4:3)</PresentationFormat>
  <Paragraphs>132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8.2 Cell Reproduction and Growth</vt:lpstr>
      <vt:lpstr>All organisms come from one cell</vt:lpstr>
      <vt:lpstr>Where do cells come from?</vt:lpstr>
      <vt:lpstr>Cell Size Limitations</vt:lpstr>
      <vt:lpstr>When do cells divide?</vt:lpstr>
      <vt:lpstr>Role of Chromosomes</vt:lpstr>
      <vt:lpstr>Cell Cycle </vt:lpstr>
      <vt:lpstr>Interphase</vt:lpstr>
      <vt:lpstr>Mitosis- 4 phases</vt:lpstr>
      <vt:lpstr>Prophase</vt:lpstr>
      <vt:lpstr>Metaphase</vt:lpstr>
      <vt:lpstr>Anaphase</vt:lpstr>
      <vt:lpstr>Telophase</vt:lpstr>
      <vt:lpstr>Cytokinesis</vt:lpstr>
      <vt:lpstr>Results of Mitosis</vt:lpstr>
      <vt:lpstr>8.3 Control of cell cycle</vt:lpstr>
      <vt:lpstr>Contact inhibition</vt:lpstr>
      <vt:lpstr>Cancer</vt:lpstr>
      <vt:lpstr>Causes of Cancer</vt:lpstr>
      <vt:lpstr>Types of Cancer</vt:lpstr>
      <vt:lpstr>Replacement Skin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8.2 Cell Reproduction and Growth</dc:title>
  <dc:creator/>
  <cp:lastModifiedBy> </cp:lastModifiedBy>
  <cp:revision>28</cp:revision>
  <dcterms:created xsi:type="dcterms:W3CDTF">2006-08-16T00:00:00Z</dcterms:created>
  <dcterms:modified xsi:type="dcterms:W3CDTF">2010-05-04T12:07:38Z</dcterms:modified>
</cp:coreProperties>
</file>